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3" r:id="rId4"/>
  </p:sldMasterIdLst>
  <p:notesMasterIdLst>
    <p:notesMasterId r:id="rId14"/>
  </p:notesMasterIdLst>
  <p:sldIdLst>
    <p:sldId id="270" r:id="rId5"/>
    <p:sldId id="271" r:id="rId6"/>
    <p:sldId id="262" r:id="rId7"/>
    <p:sldId id="263" r:id="rId8"/>
    <p:sldId id="264" r:id="rId9"/>
    <p:sldId id="267" r:id="rId10"/>
    <p:sldId id="268" r:id="rId11"/>
    <p:sldId id="269" r:id="rId12"/>
    <p:sldId id="265" r:id="rId1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3" autoAdjust="0"/>
    <p:restoredTop sz="86395" autoAdjust="0"/>
  </p:normalViewPr>
  <p:slideViewPr>
    <p:cSldViewPr snapToGrid="0">
      <p:cViewPr varScale="1">
        <p:scale>
          <a:sx n="54" d="100"/>
          <a:sy n="54" d="100"/>
        </p:scale>
        <p:origin x="832" y="24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478F3D-494F-449B-8F13-900370511F44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147E4-B7E9-486D-829F-DCE89A6A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231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6147E4-B7E9-486D-829F-DCE89A6A86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2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6147E4-B7E9-486D-829F-DCE89A6A86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13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6147E4-B7E9-486D-829F-DCE89A6A86E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934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6147E4-B7E9-486D-829F-DCE89A6A86E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754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91B60D-3826-4CAB-B9DD-2DE50CFD07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DFD847C1-3976-4DB4-B4E4-CE4C53313C48}"/>
              </a:ext>
            </a:extLst>
          </p:cNvPr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6B1C97-CEE3-468B-8304-B1050A03AED6}"/>
              </a:ext>
            </a:extLst>
          </p:cNvPr>
          <p:cNvSpPr/>
          <p:nvPr/>
        </p:nvSpPr>
        <p:spPr>
          <a:xfrm>
            <a:off x="1447800" y="1411288"/>
            <a:ext cx="9296400" cy="4035425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781771-D002-4CE8-943C-4BF5D1B2A987}"/>
              </a:ext>
            </a:extLst>
          </p:cNvPr>
          <p:cNvSpPr/>
          <p:nvPr/>
        </p:nvSpPr>
        <p:spPr>
          <a:xfrm>
            <a:off x="5135563" y="1268413"/>
            <a:ext cx="1920875" cy="730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8" name="Group 13">
            <a:extLst>
              <a:ext uri="{FF2B5EF4-FFF2-40B4-BE49-F238E27FC236}">
                <a16:creationId xmlns:a16="http://schemas.microsoft.com/office/drawing/2014/main" id="{0D31E510-88FB-4F5C-BEAB-EC3D94CFD602}"/>
              </a:ext>
            </a:extLst>
          </p:cNvPr>
          <p:cNvGrpSpPr>
            <a:grpSpLocks/>
          </p:cNvGrpSpPr>
          <p:nvPr/>
        </p:nvGrpSpPr>
        <p:grpSpPr bwMode="auto">
          <a:xfrm>
            <a:off x="5249863" y="1268413"/>
            <a:ext cx="1692275" cy="615950"/>
            <a:chOff x="5250180" y="1267730"/>
            <a:chExt cx="1691640" cy="615934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8712AC-FF22-4840-B189-FB490A9E74F4}"/>
                </a:ext>
              </a:extLst>
            </p:cNvPr>
            <p:cNvCxnSpPr/>
            <p:nvPr/>
          </p:nvCxnSpPr>
          <p:spPr>
            <a:xfrm>
              <a:off x="5250180" y="1267730"/>
              <a:ext cx="0" cy="612759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B9B59B-B600-47C6-B896-B8B9800D1B95}"/>
                </a:ext>
              </a:extLst>
            </p:cNvPr>
            <p:cNvCxnSpPr/>
            <p:nvPr/>
          </p:nvCxnSpPr>
          <p:spPr>
            <a:xfrm>
              <a:off x="6941820" y="1267730"/>
              <a:ext cx="0" cy="612759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2272701-4A04-4778-A10E-C73C679ED771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Date Placeholder 19">
            <a:extLst>
              <a:ext uri="{FF2B5EF4-FFF2-40B4-BE49-F238E27FC236}">
                <a16:creationId xmlns:a16="http://schemas.microsoft.com/office/drawing/2014/main" id="{39580194-FEE1-4015-B108-11030A93C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18125" y="1341438"/>
            <a:ext cx="1555750" cy="485775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75D64D24-B41B-4BB1-A6BD-705288197C3C}" type="datetime1">
              <a:rPr lang="en-US"/>
              <a:pPr>
                <a:defRPr/>
              </a:pPr>
              <a:t>10/1/2023</a:t>
            </a:fld>
            <a:endParaRPr lang="en-US" dirty="0"/>
          </a:p>
        </p:txBody>
      </p:sp>
      <p:sp>
        <p:nvSpPr>
          <p:cNvPr id="13" name="Footer Placeholder 20">
            <a:extLst>
              <a:ext uri="{FF2B5EF4-FFF2-40B4-BE49-F238E27FC236}">
                <a16:creationId xmlns:a16="http://schemas.microsoft.com/office/drawing/2014/main" id="{0454DB0E-5B0B-451A-A9D6-0F58F59B3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28775" y="5176838"/>
            <a:ext cx="573087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21">
            <a:extLst>
              <a:ext uri="{FF2B5EF4-FFF2-40B4-BE49-F238E27FC236}">
                <a16:creationId xmlns:a16="http://schemas.microsoft.com/office/drawing/2014/main" id="{0072FE4B-601F-4C84-A910-822A30AAC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7425" y="5176838"/>
            <a:ext cx="195580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8866E119-E03E-41CD-8089-D42AC35E68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046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4265A-E46A-4196-81EB-A75886BE0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C3079-BB72-481B-B63A-CDEEA32FEC7D}" type="datetime1">
              <a:rPr lang="en-US"/>
              <a:pPr>
                <a:defRPr/>
              </a:pPr>
              <a:t>10/1/2023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3A32C-1EB3-4B7B-AEDF-C005584A2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CB8B4-8D2C-4607-BBF4-6AF40A1BC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4478B-31D4-48B5-A7DE-C8FAC4CA6F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288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8505AF-8787-45A2-BF62-16927CC05DC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3C5D1B0D-E556-4EFC-AD9E-FA971D6634D9}"/>
              </a:ext>
            </a:extLst>
          </p:cNvPr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D8A275-406E-4C9C-ABA8-F14A8F2179D1}"/>
              </a:ext>
            </a:extLst>
          </p:cNvPr>
          <p:cNvSpPr/>
          <p:nvPr/>
        </p:nvSpPr>
        <p:spPr>
          <a:xfrm>
            <a:off x="1447800" y="1411288"/>
            <a:ext cx="9296400" cy="4035425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81EB94-0F03-459C-8A27-6C61728915DB}"/>
              </a:ext>
            </a:extLst>
          </p:cNvPr>
          <p:cNvSpPr/>
          <p:nvPr/>
        </p:nvSpPr>
        <p:spPr>
          <a:xfrm>
            <a:off x="5135563" y="1268413"/>
            <a:ext cx="1920875" cy="7302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8" name="Group 13">
            <a:extLst>
              <a:ext uri="{FF2B5EF4-FFF2-40B4-BE49-F238E27FC236}">
                <a16:creationId xmlns:a16="http://schemas.microsoft.com/office/drawing/2014/main" id="{868F1011-092F-4A8D-B7DD-BAA9D500BC2E}"/>
              </a:ext>
            </a:extLst>
          </p:cNvPr>
          <p:cNvGrpSpPr>
            <a:grpSpLocks/>
          </p:cNvGrpSpPr>
          <p:nvPr/>
        </p:nvGrpSpPr>
        <p:grpSpPr bwMode="auto">
          <a:xfrm>
            <a:off x="5249863" y="1268413"/>
            <a:ext cx="1692275" cy="615950"/>
            <a:chOff x="5250180" y="1267730"/>
            <a:chExt cx="1691640" cy="615934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76B07B3-D307-4998-B688-DEDF228619B5}"/>
                </a:ext>
              </a:extLst>
            </p:cNvPr>
            <p:cNvCxnSpPr/>
            <p:nvPr/>
          </p:nvCxnSpPr>
          <p:spPr>
            <a:xfrm>
              <a:off x="5250180" y="1267730"/>
              <a:ext cx="0" cy="612759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22C371C-0E35-4968-80EF-A74201ABBCDB}"/>
                </a:ext>
              </a:extLst>
            </p:cNvPr>
            <p:cNvCxnSpPr/>
            <p:nvPr/>
          </p:nvCxnSpPr>
          <p:spPr>
            <a:xfrm>
              <a:off x="6941820" y="1267730"/>
              <a:ext cx="0" cy="612759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1CF5EEF-4908-4F2E-BC75-D55B9BA12501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E60900A-E1C5-407B-A315-13B8ADA37F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18125" y="1344613"/>
            <a:ext cx="1555750" cy="498475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61E171D-192D-43CF-B021-D2961A1488E3}" type="datetime1">
              <a:rPr lang="en-US"/>
              <a:pPr>
                <a:defRPr/>
              </a:pPr>
              <a:t>10/1/2023</a:t>
            </a:fld>
            <a:endParaRPr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F8577D6-C68C-48BC-993D-FDA15F231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28775" y="5176838"/>
            <a:ext cx="566102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B88611C-8084-4448-9894-4CEC5A4A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4250" y="5176838"/>
            <a:ext cx="1958975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17CFF9A1-CF8F-49B5-BEA8-6C361DDDBD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268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808EB88-9470-47D1-AA6B-CDDD74DCE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2A194-1474-4EFE-A39D-F339CDC053AC}" type="datetime1">
              <a:rPr lang="en-US"/>
              <a:pPr>
                <a:defRPr/>
              </a:pPr>
              <a:t>10/1/2023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9E6E0FF-0976-4D4B-9ADC-2AFC050D9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CF8E2F9-B1CF-4055-9695-D60AE73C8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3EF98-801E-4E84-8DEB-5A4F031876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15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E2F1AC9-650C-44A6-8DD7-48C49588A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0C28A-B896-4114-9086-738BEDF8F401}" type="datetime1">
              <a:rPr lang="en-US"/>
              <a:pPr>
                <a:defRPr/>
              </a:pPr>
              <a:t>10/1/2023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34C827-EBFB-4525-A3A2-FC7A9D510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A1A3C6E-D773-4B8C-8DBC-3BA5044C7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277F9-D142-4BA7-B2ED-8DC9454029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341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ACAB1E2-E94E-4983-89B5-86B494B75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D131C-F941-44AA-B25E-B430E5D445F7}" type="datetime1">
              <a:rPr lang="en-US"/>
              <a:pPr>
                <a:defRPr/>
              </a:pPr>
              <a:t>10/1/2023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3F35376-62B4-4E74-947B-414E30BA5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21D1EC8-EDC0-4EA4-86E1-3ABC86C8E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A0707-B4F7-4965-A4E1-5FF805FCA3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321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2820121-DD86-4C14-85AD-95FED2C13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B08B4-44E6-4F36-AE11-E03F7BFA2937}" type="datetime1">
              <a:rPr lang="en-US"/>
              <a:pPr>
                <a:defRPr/>
              </a:pPr>
              <a:t>10/1/2023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B3DA5A8-3951-422E-A818-AD3ECF33B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A262DAE-B10C-4FE9-B7DF-E12D6BBD2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DF5A3-94D4-4815-8F9C-DC547F5DB1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553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78AE5B2-8450-43F5-972D-C13F903D92B0}"/>
              </a:ext>
            </a:extLst>
          </p:cNvPr>
          <p:cNvSpPr/>
          <p:nvPr/>
        </p:nvSpPr>
        <p:spPr>
          <a:xfrm>
            <a:off x="8120063" y="238125"/>
            <a:ext cx="3825875" cy="6381750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4DFD29-5A32-4150-89B7-C5F99E4DBFEB}"/>
              </a:ext>
            </a:extLst>
          </p:cNvPr>
          <p:cNvSpPr/>
          <p:nvPr/>
        </p:nvSpPr>
        <p:spPr>
          <a:xfrm>
            <a:off x="8255000" y="374650"/>
            <a:ext cx="3556000" cy="6108700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7">
            <a:extLst>
              <a:ext uri="{FF2B5EF4-FFF2-40B4-BE49-F238E27FC236}">
                <a16:creationId xmlns:a16="http://schemas.microsoft.com/office/drawing/2014/main" id="{4D5886ED-7673-4539-841B-AB7D2DEE64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88000" y="6035675"/>
            <a:ext cx="1955800" cy="365125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15DEA3E9-E11A-45C8-B472-39189AC72C8A}" type="datetime1">
              <a:rPr lang="en-US"/>
              <a:pPr>
                <a:defRPr/>
              </a:pPr>
              <a:t>10/1/2023</a:t>
            </a:fld>
            <a:endParaRPr lang="en-US" dirty="0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27D87D68-1840-48C5-A0A9-40FB21639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6035675"/>
            <a:ext cx="45847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0">
            <a:extLst>
              <a:ext uri="{FF2B5EF4-FFF2-40B4-BE49-F238E27FC236}">
                <a16:creationId xmlns:a16="http://schemas.microsoft.com/office/drawing/2014/main" id="{E4069416-D1BC-40D6-8255-3DBC88866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96538" y="6035675"/>
            <a:ext cx="1223962" cy="365125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4B1F93D6-D246-4FAE-9F9A-F08106C4F4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955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77E5DF-74EE-4C2F-A7CE-17CE3B9B25A0}"/>
              </a:ext>
            </a:extLst>
          </p:cNvPr>
          <p:cNvSpPr/>
          <p:nvPr/>
        </p:nvSpPr>
        <p:spPr>
          <a:xfrm>
            <a:off x="8120063" y="238125"/>
            <a:ext cx="3825875" cy="6381750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482B4C-AECE-462E-BE51-56DA1F828F83}"/>
              </a:ext>
            </a:extLst>
          </p:cNvPr>
          <p:cNvSpPr/>
          <p:nvPr/>
        </p:nvSpPr>
        <p:spPr>
          <a:xfrm>
            <a:off x="8255000" y="374650"/>
            <a:ext cx="3556000" cy="6108700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D0356F26-7205-47A9-9F7A-931E3BD942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2613" y="6035675"/>
            <a:ext cx="2071687" cy="365125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E5624310-68A4-4F9C-9FD8-E95DE1EFCC31}" type="datetime1">
              <a:rPr lang="en-US"/>
              <a:pPr>
                <a:defRPr/>
              </a:pPr>
              <a:t>10/1/2023</a:t>
            </a:fld>
            <a:endParaRPr lang="en-US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1F7B54CA-0E82-4FF3-AD20-B4C08CF16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2775" y="6035675"/>
            <a:ext cx="4587875" cy="365125"/>
          </a:xfrm>
        </p:spPr>
        <p:txBody>
          <a:bodyPr/>
          <a:lstStyle>
            <a:lvl1pPr marL="0" algn="l" defTabSz="914400" rtl="0" eaLnBrk="1" latinLnBrk="0" hangingPunct="1">
              <a:defRPr lang="en-US" sz="1000" b="1" kern="120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11EB4986-EEB8-4CF8-9249-876C5C552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96538" y="6035675"/>
            <a:ext cx="12255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962F0-6A01-4D88-A0C2-256DEB2250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418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12AC95-D227-4358-99D7-103F882E99A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FF859E-38CB-418D-9600-F7F3A95F1A8E}"/>
              </a:ext>
            </a:extLst>
          </p:cNvPr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FF2E0D-BE33-489E-BD46-9F0337D42DA1}"/>
              </a:ext>
            </a:extLst>
          </p:cNvPr>
          <p:cNvSpPr/>
          <p:nvPr/>
        </p:nvSpPr>
        <p:spPr>
          <a:xfrm>
            <a:off x="371475" y="374650"/>
            <a:ext cx="11449050" cy="610870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1031" name="Title Placeholder 1">
            <a:extLst>
              <a:ext uri="{FF2B5EF4-FFF2-40B4-BE49-F238E27FC236}">
                <a16:creationId xmlns:a16="http://schemas.microsoft.com/office/drawing/2014/main" id="{FD5FEEEF-9E38-4E81-AE8B-5A34AE2B63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642938"/>
            <a:ext cx="10058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2" name="Text Placeholder 2">
            <a:extLst>
              <a:ext uri="{FF2B5EF4-FFF2-40B4-BE49-F238E27FC236}">
                <a16:creationId xmlns:a16="http://schemas.microsoft.com/office/drawing/2014/main" id="{71DD93A6-FF60-436A-B1F6-65F10779DA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103438"/>
            <a:ext cx="10058400" cy="384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A026F-2505-4B38-9E12-A06F437277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56463" y="6035675"/>
            <a:ext cx="289401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B558D0C-26B3-4642-B99A-D019C7E37284}" type="datetime1">
              <a:rPr lang="en-US"/>
              <a:pPr>
                <a:defRPr/>
              </a:pPr>
              <a:t>10/1/2023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63A36-CAC1-4100-B603-622E9C4AFE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035675"/>
            <a:ext cx="5816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B7EE8-471B-4B95-8911-DB4D31F558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87000" y="6035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68A49D6-3FAD-40D0-9D16-CCDDE874DC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17" r:id="rId2"/>
    <p:sldLayoutId id="2147483723" r:id="rId3"/>
    <p:sldLayoutId id="2147483718" r:id="rId4"/>
    <p:sldLayoutId id="2147483719" r:id="rId5"/>
    <p:sldLayoutId id="2147483720" r:id="rId6"/>
    <p:sldLayoutId id="2147483721" r:id="rId7"/>
    <p:sldLayoutId id="2147483724" r:id="rId8"/>
    <p:sldLayoutId id="2147483725" r:id="rId9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4000" kern="1200" dirty="0">
          <a:solidFill>
            <a:srgbClr val="262626"/>
          </a:solidFill>
          <a:latin typeface="+mj-lt"/>
          <a:ea typeface="+mn-ea"/>
          <a:cs typeface="+mn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Century Gothic" panose="020B0502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Century Gothic" panose="020B0502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Century Gothic" panose="020B0502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Century Gothic" panose="020B0502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Century Gothic" panose="020B0502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Century Gothic" panose="020B0502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Century Gothic" panose="020B0502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Century Gothic" panose="020B0502020202020204" pitchFamily="34" charset="0"/>
        </a:defRPr>
      </a:lvl9pPr>
    </p:titleStyle>
    <p:bodyStyle>
      <a:lvl1pPr marL="182563" indent="-182563" algn="l" rtl="0" eaLnBrk="0" fontAlgn="base" hangingPunct="0">
        <a:lnSpc>
          <a:spcPct val="110000"/>
        </a:lnSpc>
        <a:spcBef>
          <a:spcPts val="900"/>
        </a:spcBef>
        <a:spcAft>
          <a:spcPct val="0"/>
        </a:spcAft>
        <a:buClr>
          <a:srgbClr val="262626"/>
        </a:buClr>
        <a:buFont typeface="Garamond" panose="02020404030301010803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spcBef>
          <a:spcPts val="500"/>
        </a:spcBef>
        <a:spcAft>
          <a:spcPct val="0"/>
        </a:spcAft>
        <a:buClr>
          <a:srgbClr val="262626"/>
        </a:buClr>
        <a:buFont typeface="Garamond" panose="02020404030301010803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182563" algn="l" rtl="0" eaLnBrk="0" fontAlgn="base" hangingPunct="0">
        <a:spcBef>
          <a:spcPts val="500"/>
        </a:spcBef>
        <a:spcAft>
          <a:spcPct val="0"/>
        </a:spcAft>
        <a:buClr>
          <a:srgbClr val="262626"/>
        </a:buClr>
        <a:buFont typeface="Garamond" panose="02020404030301010803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ts val="500"/>
        </a:spcBef>
        <a:spcAft>
          <a:spcPct val="0"/>
        </a:spcAft>
        <a:buClr>
          <a:srgbClr val="262626"/>
        </a:buClr>
        <a:buFont typeface="Garamond" panose="02020404030301010803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500"/>
        </a:spcBef>
        <a:spcAft>
          <a:spcPct val="0"/>
        </a:spcAft>
        <a:buClr>
          <a:srgbClr val="262626"/>
        </a:buClr>
        <a:buFont typeface="Garamond" panose="02020404030301010803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philliac@pwcs.edu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>
            <a:extLst>
              <a:ext uri="{FF2B5EF4-FFF2-40B4-BE49-F238E27FC236}">
                <a16:creationId xmlns:a16="http://schemas.microsoft.com/office/drawing/2014/main" id="{9BED25E5-37AA-4348-BACA-CB04A94E8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5925" y="315913"/>
            <a:ext cx="85153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latin typeface="+mj-lt"/>
                <a:cs typeface="Times New Roman" panose="02020603050405020304" pitchFamily="18" charset="0"/>
              </a:rPr>
              <a:t>2022 - 2023</a:t>
            </a:r>
          </a:p>
          <a:p>
            <a:pPr algn="ctr" eaLnBrk="1" hangingPunct="1"/>
            <a:r>
              <a:rPr lang="en-US" altLang="en-US" sz="2800" dirty="0">
                <a:latin typeface="+mj-lt"/>
                <a:cs typeface="Times New Roman" panose="02020603050405020304" pitchFamily="18" charset="0"/>
              </a:rPr>
              <a:t>Patriot High School Gifted Education Program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en-US" sz="2800" dirty="0"/>
          </a:p>
        </p:txBody>
      </p:sp>
      <p:pic>
        <p:nvPicPr>
          <p:cNvPr id="6146" name="Picture 2" descr="Exterior photo of Patriot High School">
            <a:extLst>
              <a:ext uri="{FF2B5EF4-FFF2-40B4-BE49-F238E27FC236}">
                <a16:creationId xmlns:a16="http://schemas.microsoft.com/office/drawing/2014/main" id="{EFF9E4D3-C2A1-47C5-9691-BFBAAC5B7B6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8" y="1246188"/>
            <a:ext cx="8988425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1427AC-00C4-4038-B7A6-1C11F7465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638" y="5930900"/>
            <a:ext cx="10218737" cy="13716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600"/>
              </a:spcAft>
              <a:defRPr/>
            </a:pPr>
            <a:r>
              <a:rPr sz="2200" dirty="0">
                <a:solidFill>
                  <a:schemeClr val="tx1"/>
                </a:solidFill>
                <a:cs typeface="Times New Roman" panose="02020603050405020304" pitchFamily="18" charset="0"/>
              </a:rPr>
              <a:t>10504 Kettle Run Road</a:t>
            </a:r>
            <a:br>
              <a:rPr sz="2200" dirty="0">
                <a:solidFill>
                  <a:schemeClr val="tx1"/>
                </a:solidFill>
                <a:cs typeface="Times New Roman" panose="02020603050405020304" pitchFamily="18" charset="0"/>
              </a:rPr>
            </a:br>
            <a:r>
              <a:rPr sz="2200" dirty="0">
                <a:solidFill>
                  <a:schemeClr val="tx1"/>
                </a:solidFill>
                <a:cs typeface="Times New Roman" panose="02020603050405020304" pitchFamily="18" charset="0"/>
              </a:rPr>
              <a:t>Nokesville, Virginia</a:t>
            </a:r>
            <a:br>
              <a:rPr sz="3100" dirty="0">
                <a:solidFill>
                  <a:schemeClr val="tx1"/>
                </a:solidFill>
                <a:cs typeface="Times New Roman" panose="02020603050405020304" pitchFamily="18" charset="0"/>
              </a:rPr>
            </a:br>
            <a:br>
              <a:rPr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DE418-55D8-3999-890F-9F65B91D9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938"/>
            <a:ext cx="5029200" cy="851325"/>
          </a:xfrm>
        </p:spPr>
        <p:txBody>
          <a:bodyPr wrap="square" anchor="ctr"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Things 1</a:t>
            </a:r>
            <a:r>
              <a:rPr lang="en-US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</a:t>
            </a:r>
          </a:p>
        </p:txBody>
      </p:sp>
      <p:pic>
        <p:nvPicPr>
          <p:cNvPr id="6" name="Picture Placeholder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4DD265C-AAA3-91F0-86D0-257D424B2B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703" r="6006" b="2"/>
          <a:stretch/>
        </p:blipFill>
        <p:spPr>
          <a:xfrm>
            <a:off x="1066800" y="1590174"/>
            <a:ext cx="4663440" cy="3749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EDF6F51-76B8-77DC-8648-27645EAC6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1760" y="642939"/>
            <a:ext cx="5029200" cy="5334115"/>
          </a:xfrm>
        </p:spPr>
        <p:txBody>
          <a:bodyPr wrap="square" anchor="t">
            <a:normAutofit lnSpcReduction="10000"/>
          </a:bodyPr>
          <a:lstStyle/>
          <a:p>
            <a:pPr marL="0" indent="0">
              <a:buNone/>
            </a:pPr>
            <a:r>
              <a:rPr lang="en-US" sz="2000" dirty="0"/>
              <a:t>PLEASE…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Take one index card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Write your full name across the top of the card on the red 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Under your name, please write the language in which your parents prefer written communication.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Write 3 interesting facts about you.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Write at least one thing you are looking forward to in High School.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Write some things you have some concerns about in High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On the back of the card, list as many sports as you possibly can.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94AF00-72AB-16AC-7305-CAE54931D3DD}"/>
              </a:ext>
            </a:extLst>
          </p:cNvPr>
          <p:cNvSpPr txBox="1"/>
          <p:nvPr/>
        </p:nvSpPr>
        <p:spPr>
          <a:xfrm>
            <a:off x="1146717" y="5570036"/>
            <a:ext cx="4503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Seniors and Juniors outside of the East Wing of the National Gallery of Art in Washington, DC.</a:t>
            </a:r>
          </a:p>
          <a:p>
            <a:pPr algn="ctr"/>
            <a:r>
              <a:rPr lang="en-US" sz="1200" dirty="0"/>
              <a:t>Look how thin that wall is!</a:t>
            </a:r>
          </a:p>
        </p:txBody>
      </p:sp>
    </p:spTree>
    <p:extLst>
      <p:ext uri="{BB962C8B-B14F-4D97-AF65-F5344CB8AC3E}">
        <p14:creationId xmlns:p14="http://schemas.microsoft.com/office/powerpoint/2010/main" val="339628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C674C8-9A55-43B7-AA48-8C59E6266D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2313" y="388938"/>
            <a:ext cx="10058400" cy="1371600"/>
          </a:xfrm>
        </p:spPr>
        <p:txBody>
          <a:bodyPr/>
          <a:lstStyle/>
          <a:p>
            <a:pPr eaLnBrk="1" hangingPunct="1"/>
            <a:r>
              <a:rPr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SCHEDULING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60AEE-A803-4E33-8650-C24C8FFF2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375" y="1074738"/>
            <a:ext cx="11009313" cy="5230812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anose="02020404030301010803" pitchFamily="18" charset="0"/>
              <a:buNone/>
              <a:defRPr/>
            </a:pPr>
            <a:endParaRPr lang="en-US" dirty="0">
              <a:latin typeface="+mj-lt"/>
              <a:cs typeface="Times New Roman" panose="02020603050405020304" pitchFamily="18" charset="0"/>
            </a:endParaRP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sz="1800" dirty="0">
                <a:latin typeface="+mj-lt"/>
                <a:cs typeface="Times New Roman" panose="02020603050405020304" pitchFamily="18" charset="0"/>
              </a:rPr>
              <a:t>Students typically are scheduled for seven classes. 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sz="1800" dirty="0">
                <a:latin typeface="+mj-lt"/>
                <a:cs typeface="Times New Roman" panose="02020603050405020304" pitchFamily="18" charset="0"/>
              </a:rPr>
              <a:t>We alternate between an “Odd Day” (classes 1, 3, 5, 7) 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anose="02020404030301010803" pitchFamily="18" charset="0"/>
              <a:buNone/>
              <a:defRPr/>
            </a:pPr>
            <a:r>
              <a:rPr lang="en-US" sz="1800" dirty="0">
                <a:latin typeface="+mj-lt"/>
                <a:cs typeface="Times New Roman" panose="02020603050405020304" pitchFamily="18" charset="0"/>
              </a:rPr>
              <a:t>    and an “Even Day” (classes 2,  flex/flex, 4, 6)  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sz="1800" dirty="0">
                <a:latin typeface="+mj-lt"/>
                <a:cs typeface="Times New Roman" panose="02020603050405020304" pitchFamily="18" charset="0"/>
              </a:rPr>
              <a:t>Each block is 90 minutes; Flex is a 45-minute enrichment 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None/>
              <a:defRPr/>
            </a:pPr>
            <a:r>
              <a:rPr lang="en-US" sz="1800" dirty="0">
                <a:latin typeface="+mj-lt"/>
                <a:cs typeface="Times New Roman" panose="02020603050405020304" pitchFamily="18" charset="0"/>
              </a:rPr>
              <a:t>   block that rotates through the classes grouped 1 &amp; 2,  4 &amp; 3,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None/>
              <a:defRPr/>
            </a:pPr>
            <a:r>
              <a:rPr lang="en-US" sz="1800" dirty="0">
                <a:latin typeface="+mj-lt"/>
                <a:cs typeface="Times New Roman" panose="02020603050405020304" pitchFamily="18" charset="0"/>
              </a:rPr>
              <a:t>   5 &amp; 6, 7 &amp; Advisory.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anose="02020404030301010803" pitchFamily="18" charset="0"/>
              <a:buNone/>
              <a:defRPr/>
            </a:pPr>
            <a:r>
              <a:rPr lang="en-US" sz="1800" dirty="0">
                <a:latin typeface="+mj-lt"/>
                <a:cs typeface="Times New Roman" panose="02020603050405020304" pitchFamily="18" charset="0"/>
              </a:rPr>
              <a:t>   “Advisory” allows for assemblies, collaboration, mentoring, and non-academic opportunities.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sz="1800" dirty="0">
                <a:latin typeface="+mj-lt"/>
                <a:cs typeface="Times New Roman" panose="02020603050405020304" pitchFamily="18" charset="0"/>
              </a:rPr>
              <a:t>LUNCHES are 25 minutes during 4</a:t>
            </a:r>
            <a:r>
              <a:rPr lang="en-US" sz="1800" baseline="30000" dirty="0">
                <a:latin typeface="+mj-lt"/>
                <a:cs typeface="Times New Roman" panose="02020603050405020304" pitchFamily="18" charset="0"/>
              </a:rPr>
              <a:t>th</a:t>
            </a:r>
            <a:r>
              <a:rPr lang="en-US" sz="1800" dirty="0">
                <a:latin typeface="+mj-lt"/>
                <a:cs typeface="Times New Roman" panose="02020603050405020304" pitchFamily="18" charset="0"/>
              </a:rPr>
              <a:t> and 5</a:t>
            </a:r>
            <a:r>
              <a:rPr lang="en-US" sz="1800" baseline="30000" dirty="0">
                <a:latin typeface="+mj-lt"/>
                <a:cs typeface="Times New Roman" panose="02020603050405020304" pitchFamily="18" charset="0"/>
              </a:rPr>
              <a:t>th</a:t>
            </a:r>
            <a:r>
              <a:rPr lang="en-US" sz="1800" dirty="0">
                <a:latin typeface="+mj-lt"/>
                <a:cs typeface="Times New Roman" panose="02020603050405020304" pitchFamily="18" charset="0"/>
              </a:rPr>
              <a:t> blocks.  There are four lunch shifts.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sz="1800" dirty="0">
                <a:latin typeface="+mj-lt"/>
                <a:cs typeface="Times New Roman" panose="02020603050405020304" pitchFamily="18" charset="0"/>
              </a:rPr>
              <a:t>Lunch shifts are determined by the subject of your fourth or fifth block class. The grade levels are mixed!  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sz="1800" dirty="0">
                <a:latin typeface="+mj-lt"/>
                <a:cs typeface="Times New Roman" panose="02020603050405020304" pitchFamily="18" charset="0"/>
              </a:rPr>
              <a:t>Students select to eat in Commons 1 or Commons 2, we recommend that you pack your lunch for the first few weeks.     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sz="1800" dirty="0">
                <a:latin typeface="+mj-lt"/>
                <a:cs typeface="Times New Roman" panose="02020603050405020304" pitchFamily="18" charset="0"/>
              </a:rPr>
              <a:t>Be brave &amp; make friends to sit with…. Many students are “new”!!</a:t>
            </a:r>
          </a:p>
        </p:txBody>
      </p:sp>
      <p:pic>
        <p:nvPicPr>
          <p:cNvPr id="7172" name="Picture 3" descr="Photo of culinary student working in the kitchen">
            <a:extLst>
              <a:ext uri="{FF2B5EF4-FFF2-40B4-BE49-F238E27FC236}">
                <a16:creationId xmlns:a16="http://schemas.microsoft.com/office/drawing/2014/main" id="{BAC8F89A-9D46-4F47-9E8C-53E76BA0F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675" y="552451"/>
            <a:ext cx="3987219" cy="3116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2CCDEA52-B419-4C4C-96CB-2B20154BEB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5350" y="2057400"/>
            <a:ext cx="10058400" cy="1371600"/>
          </a:xfrm>
        </p:spPr>
        <p:txBody>
          <a:bodyPr/>
          <a:lstStyle/>
          <a:p>
            <a:pPr eaLnBrk="1" hangingPunct="1"/>
            <a:r>
              <a:rPr lang="en-US" alt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LOGISTICS</a:t>
            </a:r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0C31170B-D9D6-4166-8D0F-7E94E06EFC8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77850" y="2980434"/>
            <a:ext cx="11036300" cy="3849688"/>
          </a:xfrm>
        </p:spPr>
        <p:txBody>
          <a:bodyPr/>
          <a:lstStyle/>
          <a:p>
            <a:pPr eaLnBrk="1" hangingPunct="1"/>
            <a:r>
              <a:rPr lang="en-US" altLang="en-US" sz="1800" dirty="0">
                <a:latin typeface="+mj-lt"/>
                <a:cs typeface="Times New Roman" panose="02020603050405020304" pitchFamily="18" charset="0"/>
              </a:rPr>
              <a:t>Lockers can be assigned; however, most students carry a backpack. Musicians and athletes arrange with their instructors or coaches where and how to store their equipment. </a:t>
            </a:r>
          </a:p>
          <a:p>
            <a:pPr eaLnBrk="1" hangingPunct="1"/>
            <a:r>
              <a:rPr lang="en-US" altLang="en-US" sz="1800" dirty="0">
                <a:latin typeface="+mj-lt"/>
                <a:cs typeface="Times New Roman" panose="02020603050405020304" pitchFamily="18" charset="0"/>
              </a:rPr>
              <a:t>We recommend that students keep a calendar or agenda to keep their assignments straight &amp; remind them of the daily schedule.</a:t>
            </a:r>
          </a:p>
          <a:p>
            <a:pPr eaLnBrk="1" hangingPunct="1"/>
            <a:r>
              <a:rPr lang="en-US" altLang="en-US" sz="1800" dirty="0">
                <a:latin typeface="+mj-lt"/>
                <a:cs typeface="Times New Roman" panose="02020603050405020304" pitchFamily="18" charset="0"/>
              </a:rPr>
              <a:t>There are many extracurricular activities!! Check the Patriot Homepage to see the variety. If there’s something you’re interested in but don’t see, start your own club!</a:t>
            </a:r>
          </a:p>
          <a:p>
            <a:pPr eaLnBrk="1" hangingPunct="1"/>
            <a:r>
              <a:rPr lang="en-US" altLang="en-US" sz="1800" dirty="0">
                <a:latin typeface="+mj-lt"/>
                <a:cs typeface="Times New Roman" panose="02020603050405020304" pitchFamily="18" charset="0"/>
              </a:rPr>
              <a:t>There are many academic competitions and opportunities outside of the school that are available as well.</a:t>
            </a:r>
          </a:p>
          <a:p>
            <a:pPr eaLnBrk="1" hangingPunct="1"/>
            <a:r>
              <a:rPr lang="en-US" altLang="en-US" sz="1800" dirty="0">
                <a:latin typeface="+mj-lt"/>
                <a:cs typeface="Times New Roman" panose="02020603050405020304" pitchFamily="18" charset="0"/>
              </a:rPr>
              <a:t>Successful graduates encourage involvement in clubs and sports with other passionate students!! </a:t>
            </a:r>
          </a:p>
          <a:p>
            <a:pPr eaLnBrk="1" hangingPunct="1"/>
            <a:endParaRPr lang="en-US" altLang="en-US" dirty="0">
              <a:latin typeface="+mj-lt"/>
            </a:endParaRPr>
          </a:p>
        </p:txBody>
      </p:sp>
      <p:pic>
        <p:nvPicPr>
          <p:cNvPr id="8196" name="Picture 3" descr="Photo of students in band uniforms holding instruments">
            <a:extLst>
              <a:ext uri="{FF2B5EF4-FFF2-40B4-BE49-F238E27FC236}">
                <a16:creationId xmlns:a16="http://schemas.microsoft.com/office/drawing/2014/main" id="{22FBD10D-6678-4CEE-931A-0B30109AE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5" y="530400"/>
            <a:ext cx="3976408" cy="1682401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B1C5081-5019-CAE3-83F1-4294E3189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550" y="541552"/>
            <a:ext cx="3006608" cy="2254956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26" name="Picture 2" descr="The Patriot High School 2023 Varsity Softball Team">
            <a:extLst>
              <a:ext uri="{FF2B5EF4-FFF2-40B4-BE49-F238E27FC236}">
                <a16:creationId xmlns:a16="http://schemas.microsoft.com/office/drawing/2014/main" id="{D545DEE0-49A6-92EB-87F7-F45A1C0C6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198" y="541551"/>
            <a:ext cx="3319345" cy="2212896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34">
            <a:extLst>
              <a:ext uri="{FF2B5EF4-FFF2-40B4-BE49-F238E27FC236}">
                <a16:creationId xmlns:a16="http://schemas.microsoft.com/office/drawing/2014/main" id="{55F4D593-CB4A-43EA-B339-5C97AA29A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1132" y="1320731"/>
            <a:ext cx="5541886" cy="283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Freshmen students in the Gifted Education Program will think about and discuss a variety of topics and issues that concentrate on “What do we know? And how do we know it? In addition, students will participate in a variety of activities using written and artistic expression, as well as simulation. The curriculum provided by Prince William County includes the following themes for the experience: </a:t>
            </a:r>
          </a:p>
          <a:p>
            <a:endParaRPr lang="en-US" altLang="en-US" sz="1600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9E7D5B-B3CD-403F-8C26-614F53C0134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741591" y="620541"/>
            <a:ext cx="4940968" cy="6186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latinLnBrk="0" hangingPunct="1">
              <a:buClrTx/>
              <a:buSzTx/>
              <a:buFontTx/>
              <a:buNone/>
              <a:tabLst/>
              <a:defRPr/>
            </a:pP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FRESHMEN SEMINAR</a:t>
            </a:r>
          </a:p>
        </p:txBody>
      </p:sp>
      <p:pic>
        <p:nvPicPr>
          <p:cNvPr id="23" name="Picture 19">
            <a:extLst>
              <a:ext uri="{FF2B5EF4-FFF2-40B4-BE49-F238E27FC236}">
                <a16:creationId xmlns:a16="http://schemas.microsoft.com/office/drawing/2014/main" id="{5DCD8568-6A63-4A5E-A2F8-E0BEA819B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8" y="1171820"/>
            <a:ext cx="3700603" cy="2418873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E9DD60-6568-4CBE-BA86-A020896884DC}"/>
              </a:ext>
            </a:extLst>
          </p:cNvPr>
          <p:cNvSpPr txBox="1"/>
          <p:nvPr/>
        </p:nvSpPr>
        <p:spPr>
          <a:xfrm>
            <a:off x="1093945" y="4152275"/>
            <a:ext cx="57450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DIFFERENTIATED SERVICE PLAN (Future Planning)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GIFTEDNESS				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LANGUAGE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MATHEMATICS (Order &amp; Disorder)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HISTORY						</a:t>
            </a:r>
            <a:endParaRPr lang="en-US" altLang="en-US" dirty="0">
              <a:latin typeface="+mj-lt"/>
              <a:cs typeface="Times New Roman" panose="02020603050405020304" pitchFamily="18" charset="0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FA3B2D-EAAE-4EFE-86D7-17B4A271A1F6}"/>
              </a:ext>
            </a:extLst>
          </p:cNvPr>
          <p:cNvSpPr txBox="1"/>
          <p:nvPr/>
        </p:nvSpPr>
        <p:spPr>
          <a:xfrm>
            <a:off x="7703151" y="4152275"/>
            <a:ext cx="37839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SCIENCE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ARTIFICIAL INTELLIGENCE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PERSONALITY (MBTI EMOTIONAL INTELLIGENCE)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CREATIVITY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MULTIPLE INTELLIGENCES </a:t>
            </a:r>
          </a:p>
          <a:p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24B08708-5F42-4E7C-B49F-C8A639124A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46663" y="574675"/>
            <a:ext cx="6762478" cy="1371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SIMILARITIES &amp; DIFFERENCES</a:t>
            </a:r>
          </a:p>
        </p:txBody>
      </p:sp>
      <p:pic>
        <p:nvPicPr>
          <p:cNvPr id="10245" name="Picture 4" descr="Photo of students collaborating on a group project">
            <a:extLst>
              <a:ext uri="{FF2B5EF4-FFF2-40B4-BE49-F238E27FC236}">
                <a16:creationId xmlns:a16="http://schemas.microsoft.com/office/drawing/2014/main" id="{994F9838-BFDB-4F7C-80C0-A575975F5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685800"/>
            <a:ext cx="4148137" cy="552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C3200-0B54-4CA4-AFCB-126DC1683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3488" y="1946275"/>
            <a:ext cx="6534149" cy="4337050"/>
          </a:xfrm>
        </p:spPr>
        <p:txBody>
          <a:bodyPr rtlCol="0">
            <a:normAutofit/>
          </a:bodyPr>
          <a:lstStyle/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sz="1800" dirty="0">
                <a:latin typeface="+mj-lt"/>
                <a:cs typeface="Times New Roman" panose="02020603050405020304" pitchFamily="18" charset="0"/>
              </a:rPr>
              <a:t>Historically, students are ‘clustered’ in Language Arts classes for services. Sometimes personal passes will allow flexibility for students to select when they attend.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sz="1800" dirty="0">
                <a:latin typeface="+mj-lt"/>
                <a:cs typeface="Times New Roman" panose="02020603050405020304" pitchFamily="18" charset="0"/>
              </a:rPr>
              <a:t>Canvas contains our modules, students may ‘opt’ to access the opportunity virtually.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sz="1800" dirty="0">
                <a:latin typeface="+mj-lt"/>
                <a:cs typeface="Times New Roman" panose="02020603050405020304" pitchFamily="18" charset="0"/>
              </a:rPr>
              <a:t>Underclass Gifted Pioneers are offered twelve 90-minute seminars throughout the school year. 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sz="1800" dirty="0">
                <a:latin typeface="+mj-lt"/>
                <a:cs typeface="Times New Roman" panose="02020603050405020304" pitchFamily="18" charset="0"/>
              </a:rPr>
              <a:t>We love the opportunity to challenge our own thinking as well as those around us. 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sz="1800" dirty="0">
                <a:latin typeface="+mj-lt"/>
                <a:cs typeface="Times New Roman" panose="02020603050405020304" pitchFamily="18" charset="0"/>
              </a:rPr>
              <a:t>Seminars are “conversations about ideas.” Students are encouraged to defend their perspectives. This experience becomes a “Meeting of the Minds”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endParaRPr lang="en-US" sz="1800" dirty="0">
              <a:latin typeface="+mj-lt"/>
              <a:cs typeface="Times New Roman" panose="02020603050405020304" pitchFamily="18" charset="0"/>
            </a:endParaRP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endParaRPr lang="en-US" sz="1400" dirty="0">
              <a:latin typeface="+mj-lt"/>
              <a:cs typeface="Times New Roman" panose="02020603050405020304" pitchFamily="18" charset="0"/>
            </a:endParaRP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endParaRPr lang="en-US" sz="1400" dirty="0">
              <a:latin typeface="+mj-lt"/>
              <a:cs typeface="Times New Roman" panose="02020603050405020304" pitchFamily="18" charset="0"/>
            </a:endParaRP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endParaRPr lang="en-US" sz="1400" dirty="0">
              <a:latin typeface="+mj-lt"/>
              <a:cs typeface="Times New Roman" panose="02020603050405020304" pitchFamily="18" charset="0"/>
            </a:endParaRP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endParaRPr lang="en-US" dirty="0">
              <a:latin typeface="+mj-lt"/>
              <a:cs typeface="Times New Roman" panose="02020603050405020304" pitchFamily="18" charset="0"/>
            </a:endParaRP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2">
            <a:extLst>
              <a:ext uri="{FF2B5EF4-FFF2-40B4-BE49-F238E27FC236}">
                <a16:creationId xmlns:a16="http://schemas.microsoft.com/office/drawing/2014/main" id="{A531624D-72E9-49D0-845B-5C6117F229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77250" y="463550"/>
            <a:ext cx="3144838" cy="81915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Field Trips</a:t>
            </a:r>
            <a:endParaRPr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2291" name="Text Placeholder 3">
            <a:extLst>
              <a:ext uri="{FF2B5EF4-FFF2-40B4-BE49-F238E27FC236}">
                <a16:creationId xmlns:a16="http://schemas.microsoft.com/office/drawing/2014/main" id="{6B709E05-8547-4F4B-81BA-45C44B32116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8477250" y="1315845"/>
            <a:ext cx="3144838" cy="507380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altLang="en-US" dirty="0">
                <a:latin typeface="+mj-lt"/>
                <a:cs typeface="Times New Roman" panose="02020603050405020304" pitchFamily="18" charset="0"/>
              </a:rPr>
              <a:t>Prior to the pandemic, active Pioneers in the Gifted Program enjoy the collaboration &amp; exploration off campus.</a:t>
            </a:r>
          </a:p>
          <a:p>
            <a:pPr eaLnBrk="1" hangingPunct="1">
              <a:defRPr/>
            </a:pPr>
            <a:r>
              <a:rPr lang="en-US" altLang="en-US" b="1" dirty="0">
                <a:latin typeface="+mj-lt"/>
                <a:cs typeface="Times New Roman" panose="02020603050405020304" pitchFamily="18" charset="0"/>
              </a:rPr>
              <a:t>Freshmen</a:t>
            </a:r>
            <a:r>
              <a:rPr lang="en-US" altLang="en-US" dirty="0">
                <a:latin typeface="+mj-lt"/>
                <a:cs typeface="Times New Roman" panose="02020603050405020304" pitchFamily="18" charset="0"/>
              </a:rPr>
              <a:t>: National Gallery of Art, East Wing, National Mall</a:t>
            </a:r>
          </a:p>
          <a:p>
            <a:pPr eaLnBrk="1" hangingPunct="1">
              <a:defRPr/>
            </a:pPr>
            <a:r>
              <a:rPr lang="en-US" altLang="en-US" b="1" dirty="0">
                <a:latin typeface="+mj-lt"/>
                <a:cs typeface="Times New Roman" panose="02020603050405020304" pitchFamily="18" charset="0"/>
              </a:rPr>
              <a:t>Sophomores</a:t>
            </a:r>
            <a:r>
              <a:rPr lang="en-US" altLang="en-US" dirty="0">
                <a:latin typeface="+mj-lt"/>
                <a:cs typeface="Times New Roman" panose="02020603050405020304" pitchFamily="18" charset="0"/>
              </a:rPr>
              <a:t>: Air &amp; Space Museum, Chantilly</a:t>
            </a:r>
          </a:p>
          <a:p>
            <a:pPr eaLnBrk="1" hangingPunct="1">
              <a:defRPr/>
            </a:pPr>
            <a:r>
              <a:rPr lang="en-US" altLang="en-US" b="1" dirty="0">
                <a:latin typeface="+mj-lt"/>
                <a:cs typeface="Times New Roman" panose="02020603050405020304" pitchFamily="18" charset="0"/>
              </a:rPr>
              <a:t>Juniors</a:t>
            </a:r>
            <a:r>
              <a:rPr lang="en-US" altLang="en-US" dirty="0">
                <a:latin typeface="+mj-lt"/>
                <a:cs typeface="Times New Roman" panose="02020603050405020304" pitchFamily="18" charset="0"/>
              </a:rPr>
              <a:t>: American History Museum, National Mall</a:t>
            </a:r>
          </a:p>
          <a:p>
            <a:pPr eaLnBrk="1" hangingPunct="1">
              <a:defRPr/>
            </a:pPr>
            <a:r>
              <a:rPr lang="en-US" altLang="en-US" b="1" dirty="0">
                <a:latin typeface="+mj-lt"/>
                <a:cs typeface="Times New Roman" panose="02020603050405020304" pitchFamily="18" charset="0"/>
              </a:rPr>
              <a:t>Seniors</a:t>
            </a:r>
            <a:r>
              <a:rPr lang="en-US" altLang="en-US" dirty="0">
                <a:latin typeface="+mj-lt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latin typeface="+mj-lt"/>
                <a:cs typeface="Times New Roman" panose="02020603050405020304" pitchFamily="18" charset="0"/>
              </a:rPr>
              <a:t>Hirshhorn</a:t>
            </a:r>
            <a:r>
              <a:rPr lang="en-US" altLang="en-US" dirty="0">
                <a:latin typeface="+mj-lt"/>
                <a:cs typeface="Times New Roman" panose="02020603050405020304" pitchFamily="18" charset="0"/>
              </a:rPr>
              <a:t> Museum and Sculpture Garden, National Mall</a:t>
            </a:r>
          </a:p>
          <a:p>
            <a:pPr eaLnBrk="1" hangingPunct="1">
              <a:defRPr/>
            </a:pPr>
            <a:r>
              <a:rPr lang="en-US" altLang="en-US" sz="1200" dirty="0">
                <a:latin typeface="+mj-lt"/>
                <a:cs typeface="Times New Roman" panose="02020603050405020304" pitchFamily="18" charset="0"/>
              </a:rPr>
              <a:t>(left: Seniors and Sophomores construct propellers for maximum lift at the </a:t>
            </a:r>
            <a:r>
              <a:rPr lang="en-US" altLang="en-US" sz="1200" dirty="0" err="1">
                <a:latin typeface="+mj-lt"/>
                <a:cs typeface="Times New Roman" panose="02020603050405020304" pitchFamily="18" charset="0"/>
              </a:rPr>
              <a:t>Udvar</a:t>
            </a:r>
            <a:r>
              <a:rPr lang="en-US" altLang="en-US" sz="1200" dirty="0">
                <a:latin typeface="+mj-lt"/>
                <a:cs typeface="Times New Roman" panose="02020603050405020304" pitchFamily="18" charset="0"/>
              </a:rPr>
              <a:t>-Hazy Air &amp; Space </a:t>
            </a:r>
            <a:r>
              <a:rPr lang="en-US" altLang="en-US" sz="1200" dirty="0" err="1">
                <a:latin typeface="+mj-lt"/>
                <a:cs typeface="Times New Roman" panose="02020603050405020304" pitchFamily="18" charset="0"/>
              </a:rPr>
              <a:t>Muesum</a:t>
            </a:r>
            <a:r>
              <a:rPr lang="en-US" altLang="en-US" sz="1200" dirty="0">
                <a:latin typeface="+mj-lt"/>
                <a:cs typeface="Times New Roman" panose="02020603050405020304" pitchFamily="18" charset="0"/>
              </a:rPr>
              <a:t> at Dulles Airport.)</a:t>
            </a:r>
          </a:p>
        </p:txBody>
      </p:sp>
      <p:pic>
        <p:nvPicPr>
          <p:cNvPr id="12292" name="Picture 5">
            <a:extLst>
              <a:ext uri="{FF2B5EF4-FFF2-40B4-BE49-F238E27FC236}">
                <a16:creationId xmlns:a16="http://schemas.microsoft.com/office/drawing/2014/main" id="{FC9F152E-02C7-4A33-8183-8ACE3AA20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465138"/>
            <a:ext cx="7542212" cy="565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2">
            <a:extLst>
              <a:ext uri="{FF2B5EF4-FFF2-40B4-BE49-F238E27FC236}">
                <a16:creationId xmlns:a16="http://schemas.microsoft.com/office/drawing/2014/main" id="{87DC21C6-0B44-4CFF-BAE9-85A3107925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61375" y="603250"/>
            <a:ext cx="3144838" cy="1108075"/>
          </a:xfrm>
        </p:spPr>
        <p:txBody>
          <a:bodyPr/>
          <a:lstStyle/>
          <a:p>
            <a:pPr eaLnBrk="1" hangingPunct="1"/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Ponder</a:t>
            </a: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&amp; Reflect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33C9BA-9870-4566-8EA6-C27CCD542D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61375" y="1778230"/>
            <a:ext cx="3144838" cy="4543425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>
                <a:latin typeface="+mj-lt"/>
                <a:cs typeface="Times New Roman" panose="02020603050405020304" pitchFamily="18" charset="0"/>
              </a:rPr>
              <a:t>An Intro to Seminar…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>
                <a:latin typeface="+mj-lt"/>
                <a:cs typeface="Times New Roman" panose="02020603050405020304" pitchFamily="18" charset="0"/>
              </a:rPr>
              <a:t>Please introduce yourself and offer up the name of one sport.</a:t>
            </a:r>
          </a:p>
          <a:p>
            <a:pPr marL="742950" lvl="1" indent="-28575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>
                <a:latin typeface="+mj-lt"/>
                <a:cs typeface="Times New Roman" panose="02020603050405020304" pitchFamily="18" charset="0"/>
              </a:rPr>
              <a:t>No two people can name the same sport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>
                <a:latin typeface="+mj-lt"/>
                <a:cs typeface="Times New Roman" panose="02020603050405020304" pitchFamily="18" charset="0"/>
              </a:rPr>
              <a:t>Be sure to speak to your peers, not to your teachers.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>
                <a:latin typeface="+mj-lt"/>
                <a:cs typeface="Times New Roman" panose="02020603050405020304" pitchFamily="18" charset="0"/>
              </a:rPr>
              <a:t>Watch not only what they communicate to you but also HOW they communicate it to you.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>
                <a:latin typeface="+mj-lt"/>
                <a:cs typeface="Times New Roman" panose="02020603050405020304" pitchFamily="18" charset="0"/>
              </a:rPr>
              <a:t>Did everyone agree with you? How did you know?</a:t>
            </a:r>
          </a:p>
          <a:p>
            <a:pPr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endParaRPr lang="en-US">
              <a:latin typeface="+mj-lt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endParaRPr lang="en-US">
              <a:latin typeface="+mj-lt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" name="Picture Placeholder 9" descr="A group of women in swimsuits in the water&#10;&#10;Description automatically generated with low confidence">
            <a:extLst>
              <a:ext uri="{FF2B5EF4-FFF2-40B4-BE49-F238E27FC236}">
                <a16:creationId xmlns:a16="http://schemas.microsoft.com/office/drawing/2014/main" id="{843D4ED7-60EF-9C07-D126-253CD210B2C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3821" r="13821"/>
          <a:stretch>
            <a:fillRect/>
          </a:stretch>
        </p:blipFill>
        <p:spPr/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15C871-C49A-4031-A7C0-9A5BEBEF69D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6800" y="-1371600"/>
            <a:ext cx="10058400" cy="13716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Contact Information</a:t>
            </a:r>
          </a:p>
        </p:txBody>
      </p:sp>
      <p:sp>
        <p:nvSpPr>
          <p:cNvPr id="13314" name="Rectangle 1">
            <a:extLst>
              <a:ext uri="{FF2B5EF4-FFF2-40B4-BE49-F238E27FC236}">
                <a16:creationId xmlns:a16="http://schemas.microsoft.com/office/drawing/2014/main" id="{724E4FA3-94AC-4C6E-9410-104DC1D5091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692" y="455690"/>
            <a:ext cx="11106615" cy="655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/>
            <a:r>
              <a:rPr lang="en-US" altLang="en-US" sz="1900" dirty="0">
                <a:latin typeface="+mj-lt"/>
                <a:cs typeface="Times New Roman" panose="02020603050405020304" pitchFamily="18" charset="0"/>
              </a:rPr>
              <a:t>Patriot HS continues to provide Pioneers with in-person and online enrichment opportunities. </a:t>
            </a:r>
          </a:p>
          <a:p>
            <a:pPr algn="ctr" eaLnBrk="1" hangingPunct="1"/>
            <a:br>
              <a:rPr lang="en-US" altLang="en-US" sz="1900" dirty="0">
                <a:latin typeface="+mj-lt"/>
              </a:rPr>
            </a:br>
            <a:r>
              <a:rPr lang="en-US" altLang="en-US" sz="1900" dirty="0">
                <a:latin typeface="+mj-lt"/>
              </a:rPr>
              <a:t>The Canvas Course for Gifted Education at Patriot High School as well as</a:t>
            </a:r>
          </a:p>
          <a:p>
            <a:pPr algn="ctr" eaLnBrk="1" hangingPunct="1"/>
            <a:r>
              <a:rPr lang="en-US" altLang="en-US" sz="1900" dirty="0">
                <a:latin typeface="+mj-lt"/>
              </a:rPr>
              <a:t>the Patriot High School website informs students and parents of events!  </a:t>
            </a:r>
          </a:p>
          <a:p>
            <a:pPr algn="ctr" eaLnBrk="1" hangingPunct="1"/>
            <a:endParaRPr lang="en-US" altLang="en-US" sz="1900" dirty="0">
              <a:latin typeface="+mj-lt"/>
            </a:endParaRPr>
          </a:p>
          <a:p>
            <a:pPr algn="ctr" eaLnBrk="1" hangingPunct="1"/>
            <a:r>
              <a:rPr lang="en-US" altLang="en-US" sz="1900" dirty="0">
                <a:latin typeface="+mj-lt"/>
              </a:rPr>
              <a:t>Typically, there has been a freshman BRIDGING opportunity. This allows students to come into</a:t>
            </a:r>
          </a:p>
          <a:p>
            <a:pPr algn="ctr" eaLnBrk="1" hangingPunct="1"/>
            <a:r>
              <a:rPr lang="en-US" altLang="en-US" sz="1900" dirty="0">
                <a:latin typeface="+mj-lt"/>
              </a:rPr>
              <a:t>Patriot a few weeks before school begins to ‘jump start’ their high school career.</a:t>
            </a:r>
          </a:p>
          <a:p>
            <a:pPr algn="ctr" eaLnBrk="1" hangingPunct="1"/>
            <a:endParaRPr lang="en-US" altLang="en-US" sz="1900" dirty="0">
              <a:latin typeface="+mj-lt"/>
            </a:endParaRPr>
          </a:p>
          <a:p>
            <a:pPr algn="ctr" eaLnBrk="1" hangingPunct="1"/>
            <a:r>
              <a:rPr lang="en-US" altLang="en-US" sz="1900" dirty="0">
                <a:latin typeface="+mj-lt"/>
              </a:rPr>
              <a:t>Freshman orientation provides students and parents an ‘open house’ before school begins</a:t>
            </a:r>
          </a:p>
          <a:p>
            <a:pPr algn="ctr" eaLnBrk="1" hangingPunct="1"/>
            <a:r>
              <a:rPr lang="en-US" altLang="en-US" sz="1900" dirty="0">
                <a:latin typeface="+mj-lt"/>
              </a:rPr>
              <a:t>to get their schedule and explore the building. Staff could be available to assist and become acquainted.</a:t>
            </a:r>
          </a:p>
          <a:p>
            <a:pPr algn="ctr" eaLnBrk="1" hangingPunct="1"/>
            <a:endParaRPr lang="en-US" altLang="en-US" sz="1900" dirty="0">
              <a:latin typeface="+mj-lt"/>
            </a:endParaRPr>
          </a:p>
          <a:p>
            <a:pPr algn="ctr" eaLnBrk="1" hangingPunct="1"/>
            <a:r>
              <a:rPr lang="en-US" altLang="en-US" sz="1900" dirty="0">
                <a:latin typeface="+mj-lt"/>
              </a:rPr>
              <a:t>If you have questions or concerns, you are more than welcome to contact me.</a:t>
            </a:r>
          </a:p>
          <a:p>
            <a:pPr algn="ctr" eaLnBrk="1" hangingPunct="1"/>
            <a:r>
              <a:rPr lang="en-US" altLang="en-US" sz="1900" dirty="0">
                <a:latin typeface="+mj-lt"/>
              </a:rPr>
              <a:t>Find Gifted Ed information on the PATRIOT HIGH SCHOOL HOMEPAGE </a:t>
            </a:r>
            <a:r>
              <a:rPr lang="en-US" altLang="en-US" sz="1900" dirty="0">
                <a:latin typeface="+mj-lt"/>
                <a:sym typeface="Wingdings" panose="05000000000000000000" pitchFamily="2" charset="2"/>
              </a:rPr>
              <a:t></a:t>
            </a:r>
            <a:endParaRPr lang="en-US" altLang="en-US" sz="1900" dirty="0">
              <a:latin typeface="+mj-lt"/>
            </a:endParaRPr>
          </a:p>
          <a:p>
            <a:pPr algn="ctr" eaLnBrk="1" hangingPunct="1"/>
            <a:r>
              <a:rPr lang="en-US" altLang="en-US" sz="1900" dirty="0">
                <a:latin typeface="+mj-lt"/>
              </a:rPr>
              <a:t>OUR SCHOOL / SPECIALTY PROGRAM / GIFTED EDUCATION</a:t>
            </a:r>
          </a:p>
          <a:p>
            <a:pPr algn="ctr" eaLnBrk="1" hangingPunct="1"/>
            <a:endParaRPr lang="en-US" altLang="en-US" sz="2000" dirty="0">
              <a:latin typeface="+mj-lt"/>
            </a:endParaRPr>
          </a:p>
          <a:p>
            <a:pPr algn="ctr" eaLnBrk="1" hangingPunct="1"/>
            <a:r>
              <a:rPr lang="en-US" altLang="en-US" sz="2000" dirty="0">
                <a:latin typeface="+mj-lt"/>
              </a:rPr>
              <a:t>Adrienne Phillips</a:t>
            </a:r>
          </a:p>
          <a:p>
            <a:pPr algn="ctr" eaLnBrk="1" hangingPunct="1"/>
            <a:r>
              <a:rPr lang="en-US" altLang="en-US" sz="2000" dirty="0">
                <a:latin typeface="+mj-lt"/>
                <a:hlinkClick r:id="rId3"/>
              </a:rPr>
              <a:t>philliac@pwcs.edu</a:t>
            </a:r>
            <a:endParaRPr lang="en-US" altLang="en-US" sz="2000" dirty="0">
              <a:latin typeface="+mj-lt"/>
            </a:endParaRPr>
          </a:p>
          <a:p>
            <a:pPr algn="ctr" eaLnBrk="1" hangingPunct="1"/>
            <a:r>
              <a:rPr lang="en-US" altLang="en-US" sz="2000" dirty="0">
                <a:latin typeface="+mj-lt"/>
                <a:cs typeface="Times New Roman" panose="02020603050405020304" pitchFamily="18" charset="0"/>
              </a:rPr>
              <a:t>Gifted Education Resource Teacher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al 5_01_Win32" id="{77344C68-A3F1-476B-8680-97D7F429B46B}" vid="{89780073-58E8-4DFF-BF29-BA99F805284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6a63d78a-50ec-4a88-ac0d-6c4e7fa9713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BFE4BECF04484998379A28F2CB572B" ma:contentTypeVersion="14" ma:contentTypeDescription="Create a new document." ma:contentTypeScope="" ma:versionID="47ab237322152ef00962610e75cb7640">
  <xsd:schema xmlns:xsd="http://www.w3.org/2001/XMLSchema" xmlns:xs="http://www.w3.org/2001/XMLSchema" xmlns:p="http://schemas.microsoft.com/office/2006/metadata/properties" xmlns:ns3="6a63d78a-50ec-4a88-ac0d-6c4e7fa97133" xmlns:ns4="525058f6-37ec-4d32-9306-5d0cdb5f2531" targetNamespace="http://schemas.microsoft.com/office/2006/metadata/properties" ma:root="true" ma:fieldsID="fe918ef30b7147b5ebeb405b7b65e138" ns3:_="" ns4:_="">
    <xsd:import namespace="6a63d78a-50ec-4a88-ac0d-6c4e7fa97133"/>
    <xsd:import namespace="525058f6-37ec-4d32-9306-5d0cdb5f253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63d78a-50ec-4a88-ac0d-6c4e7fa971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5058f6-37ec-4d32-9306-5d0cdb5f253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DB58277-F8DF-46FF-84EC-EF41B835E69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7651BA-F45C-4845-9AB3-E0A65B39F5E1}">
  <ds:schemaRefs>
    <ds:schemaRef ds:uri="http://purl.org/dc/elements/1.1/"/>
    <ds:schemaRef ds:uri="http://schemas.microsoft.com/office/2006/metadata/properties"/>
    <ds:schemaRef ds:uri="http://purl.org/dc/terms/"/>
    <ds:schemaRef ds:uri="525058f6-37ec-4d32-9306-5d0cdb5f2531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6a63d78a-50ec-4a88-ac0d-6c4e7fa9713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B96B9D8-DEC0-45F9-8999-6BDB290AAE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63d78a-50ec-4a88-ac0d-6c4e7fa97133"/>
    <ds:schemaRef ds:uri="525058f6-37ec-4d32-9306-5d0cdb5f25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{B290F0B5-D51A-4F9C-8664-DF91A724A9A5}tf78438558</Template>
  <TotalTime>0</TotalTime>
  <Words>944</Words>
  <Application>Microsoft Office PowerPoint</Application>
  <PresentationFormat>Widescreen</PresentationFormat>
  <Paragraphs>93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Century Gothic</vt:lpstr>
      <vt:lpstr>Garamond</vt:lpstr>
      <vt:lpstr>Times New Roman</vt:lpstr>
      <vt:lpstr>SavonVTI</vt:lpstr>
      <vt:lpstr>10504 Kettle Run Road Nokesville, Virginia  </vt:lpstr>
      <vt:lpstr>1st Things 1st …</vt:lpstr>
      <vt:lpstr>        SCHEDULING</vt:lpstr>
      <vt:lpstr>LOGISTICS</vt:lpstr>
      <vt:lpstr>FRESHMEN SEMINAR</vt:lpstr>
      <vt:lpstr>SIMILARITIES &amp; DIFFERENCES</vt:lpstr>
      <vt:lpstr>Field Trips</vt:lpstr>
      <vt:lpstr>Ponder &amp; Reflect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10504 Kettle Run Road Nokesville, Virginia</dc:title>
  <dc:creator/>
  <cp:lastModifiedBy/>
  <cp:revision>2</cp:revision>
  <dcterms:created xsi:type="dcterms:W3CDTF">2020-04-30T16:07:19Z</dcterms:created>
  <dcterms:modified xsi:type="dcterms:W3CDTF">2023-10-01T21:44:59Z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0x0101003DBFE4BECF04484998379A28F2CB572B</vt:lpwstr>
  </property>
  <property fmtid="{D5CDD505-2E9C-101B-9397-08002B2CF9AE}" pid="3" name="Status">
    <vt:lpwstr>Not started</vt:lpwstr>
  </property>
</Properties>
</file>